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382" r:id="rId3"/>
    <p:sldId id="416" r:id="rId4"/>
    <p:sldId id="399" r:id="rId5"/>
    <p:sldId id="400" r:id="rId6"/>
    <p:sldId id="412" r:id="rId7"/>
    <p:sldId id="413" r:id="rId8"/>
    <p:sldId id="414" r:id="rId9"/>
    <p:sldId id="415" r:id="rId10"/>
    <p:sldId id="402" r:id="rId11"/>
    <p:sldId id="401" r:id="rId12"/>
    <p:sldId id="398" r:id="rId13"/>
  </p:sldIdLst>
  <p:sldSz cx="9144000" cy="6858000" type="screen4x3"/>
  <p:notesSz cx="6784975" cy="99298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00CC00"/>
    <a:srgbClr val="FFCC66"/>
    <a:srgbClr val="00FF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8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B9B7A0-9B82-45B8-A236-E6945DBF7443}" type="datetimeFigureOut">
              <a:rPr lang="hu-HU" smtClean="0"/>
              <a:t>2023. 06. 14.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43338" y="9431338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12DB9B-D7B7-4883-9C0E-BAE8A6F12FD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810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156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3249" y="0"/>
            <a:ext cx="2940156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9638" y="744538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498" y="4716661"/>
            <a:ext cx="5427980" cy="446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/>
              <a:t>Mintaszöveg szerkesztése</a:t>
            </a:r>
          </a:p>
          <a:p>
            <a:pPr lvl="1"/>
            <a:r>
              <a:rPr lang="hu-HU" noProof="0"/>
              <a:t>Második szint</a:t>
            </a:r>
          </a:p>
          <a:p>
            <a:pPr lvl="2"/>
            <a:r>
              <a:rPr lang="hu-HU" noProof="0"/>
              <a:t>Harmadik szint</a:t>
            </a:r>
          </a:p>
          <a:p>
            <a:pPr lvl="3"/>
            <a:r>
              <a:rPr lang="hu-HU" noProof="0"/>
              <a:t>Negyedik szint</a:t>
            </a:r>
          </a:p>
          <a:p>
            <a:pPr lvl="4"/>
            <a:r>
              <a:rPr lang="hu-HU" noProof="0"/>
              <a:t>Ötödik szint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599"/>
            <a:ext cx="2940156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3249" y="9431599"/>
            <a:ext cx="2940156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4CA4B81-51A5-4B51-87D5-7EF8FED6D06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381085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ADCB6D3-6BAD-4A74-8268-8285DD074D90}" type="slidenum">
              <a:rPr lang="hu-HU" altLang="hu-HU" sz="1200" smtClean="0"/>
              <a:pPr eaLnBrk="1" hangingPunct="1"/>
              <a:t>1</a:t>
            </a:fld>
            <a:endParaRPr lang="hu-HU" altLang="hu-H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2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93135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3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7679375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4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832149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5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0483363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6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7124506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7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812412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8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0689393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9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3739622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10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 dirty="0"/>
          </a:p>
        </p:txBody>
      </p:sp>
    </p:spTree>
    <p:extLst>
      <p:ext uri="{BB962C8B-B14F-4D97-AF65-F5344CB8AC3E}">
        <p14:creationId xmlns:p14="http://schemas.microsoft.com/office/powerpoint/2010/main" val="1090562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37047-9F62-4A72-9689-DAF5C4691B4D}" type="slidenum">
              <a:rPr lang="hu-HU" altLang="hu-HU" sz="1200" smtClean="0"/>
              <a:pPr eaLnBrk="1" hangingPunct="1"/>
              <a:t>11</a:t>
            </a:fld>
            <a:endParaRPr lang="hu-HU" altLang="hu-HU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0859688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ADCB6D3-6BAD-4A74-8268-8285DD074D90}" type="slidenum">
              <a:rPr lang="hu-HU" altLang="hu-HU" sz="1200" smtClean="0"/>
              <a:pPr eaLnBrk="1" hangingPunct="1"/>
              <a:t>12</a:t>
            </a:fld>
            <a:endParaRPr lang="hu-HU" altLang="hu-HU" sz="120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810569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8AD94-4EAB-4354-BC9D-1A05321A91E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68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B583C-3316-4915-A1F0-0A40401B4F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746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BF5C2-090E-418B-9571-3D928B62DB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05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072D4-433B-43D4-B36E-27108E97C0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414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0D8007-8534-4984-9E44-FD10DCBFE5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73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8ACCD-90BF-443E-B726-A21F7B5405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351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35FBF-D5BD-44D4-807F-F6D4FA98E3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855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FDB640-05C0-4E4E-9D12-1392424BD6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753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0A7C2C-C3D6-4557-96D1-0417FB4BA9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854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67A9F-8EA8-4FAC-A8F3-6E47F9AB78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55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C78EF-8568-4266-8253-749D88F8DD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202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5999B-34C2-4D7C-AD1F-AA556C28A5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032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D6862-9C6C-4EDC-875E-C2E3F04295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27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hu-HU"/>
              <a:t>Click to edit Master text styles</a:t>
            </a:r>
          </a:p>
          <a:p>
            <a:pPr lvl="1"/>
            <a:r>
              <a:rPr lang="en-GB" altLang="hu-HU"/>
              <a:t>Second level</a:t>
            </a:r>
          </a:p>
          <a:p>
            <a:pPr lvl="2"/>
            <a:r>
              <a:rPr lang="en-GB" altLang="hu-HU"/>
              <a:t>Third level</a:t>
            </a:r>
          </a:p>
          <a:p>
            <a:pPr lvl="3"/>
            <a:r>
              <a:rPr lang="en-GB" altLang="hu-HU"/>
              <a:t>Fourth level</a:t>
            </a:r>
          </a:p>
          <a:p>
            <a:pPr lvl="4"/>
            <a:r>
              <a:rPr lang="en-GB" altLang="hu-HU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C5DD670-9E4F-44CF-9362-68FEFCB3F6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ifarkas@mtvsz.hu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251520" y="5084763"/>
            <a:ext cx="597666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hu-HU" b="1" i="1" dirty="0">
                <a:latin typeface="Arial" pitchFamily="34" charset="0"/>
                <a:cs typeface="Times New Roman" pitchFamily="18" charset="0"/>
              </a:rPr>
              <a:t>Farkas István Tamás</a:t>
            </a:r>
            <a:r>
              <a:rPr lang="en-GB" altLang="hu-HU" dirty="0">
                <a:latin typeface="Arial" pitchFamily="34" charset="0"/>
                <a:cs typeface="Times New Roman" pitchFamily="18" charset="0"/>
              </a:rPr>
              <a:t>, </a:t>
            </a:r>
            <a:r>
              <a:rPr lang="hu-HU" altLang="hu-HU" dirty="0">
                <a:latin typeface="Arial" pitchFamily="34" charset="0"/>
                <a:cs typeface="Times New Roman" pitchFamily="18" charset="0"/>
              </a:rPr>
              <a:t>társelnök</a:t>
            </a:r>
            <a:br>
              <a:rPr lang="hu-HU" altLang="hu-HU" dirty="0">
                <a:latin typeface="Arial" pitchFamily="34" charset="0"/>
                <a:cs typeface="Times New Roman" pitchFamily="18" charset="0"/>
              </a:rPr>
            </a:br>
            <a:r>
              <a:rPr lang="hu-HU" altLang="hu-HU" dirty="0">
                <a:latin typeface="Arial" pitchFamily="34" charset="0"/>
                <a:cs typeface="Times New Roman" pitchFamily="18" charset="0"/>
              </a:rPr>
              <a:t>Magyar Természetvédők Szövetsége</a:t>
            </a:r>
            <a:br>
              <a:rPr lang="hu-HU" altLang="hu-HU" dirty="0">
                <a:latin typeface="Arial" pitchFamily="34" charset="0"/>
                <a:cs typeface="Times New Roman" pitchFamily="18" charset="0"/>
              </a:rPr>
            </a:br>
            <a:r>
              <a:rPr lang="hu-HU" altLang="hu-HU" dirty="0">
                <a:latin typeface="Arial" pitchFamily="34" charset="0"/>
                <a:cs typeface="Times New Roman" pitchFamily="18" charset="0"/>
              </a:rPr>
              <a:t>ifarkas@mtvsz.hu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xmlns="" id="{533A40DA-3EA2-4D95-BCC7-03946BEDDD2D}"/>
              </a:ext>
            </a:extLst>
          </p:cNvPr>
          <p:cNvSpPr txBox="1"/>
          <p:nvPr/>
        </p:nvSpPr>
        <p:spPr>
          <a:xfrm>
            <a:off x="395536" y="2132856"/>
            <a:ext cx="811562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u-HU" sz="3000" b="1" i="0" u="none" strike="noStrike" baseline="0" dirty="0">
                <a:solidFill>
                  <a:srgbClr val="008000"/>
                </a:solidFill>
                <a:latin typeface="Arial-BoldMT"/>
              </a:rPr>
              <a:t>ÖTLETEK ÉS TANÁCSOK </a:t>
            </a:r>
          </a:p>
          <a:p>
            <a:pPr algn="ctr"/>
            <a:r>
              <a:rPr lang="hu-HU" sz="3000" b="1" i="0" u="none" strike="noStrike" baseline="0" dirty="0">
                <a:solidFill>
                  <a:srgbClr val="008000"/>
                </a:solidFill>
                <a:latin typeface="Arial-BoldMT"/>
              </a:rPr>
              <a:t>AZ ÉGHAJLATVÁLTOZÁS OKOZTA VILLÁMÁRVIZEK ÉS ASZÁLYOK </a:t>
            </a:r>
            <a:br>
              <a:rPr lang="hu-HU" sz="3000" b="1" i="0" u="none" strike="noStrike" baseline="0" dirty="0">
                <a:solidFill>
                  <a:srgbClr val="008000"/>
                </a:solidFill>
                <a:latin typeface="Arial-BoldMT"/>
              </a:rPr>
            </a:br>
            <a:r>
              <a:rPr lang="hu-HU" sz="3000" b="1" i="0" u="none" strike="noStrike" baseline="0" dirty="0">
                <a:solidFill>
                  <a:srgbClr val="008000"/>
                </a:solidFill>
                <a:latin typeface="Arial-BoldMT"/>
              </a:rPr>
              <a:t>KÁROS HATÁSAINAK CSÖKKENTÉSÉRE</a:t>
            </a:r>
            <a:endParaRPr lang="hu-HU" sz="30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xmlns="" id="{CFCB580E-420B-E568-FC59-15632C1F36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94914"/>
            <a:ext cx="3707904" cy="2563086"/>
          </a:xfrm>
          <a:prstGeom prst="rect">
            <a:avLst/>
          </a:prstGeom>
        </p:spPr>
      </p:pic>
      <p:pic>
        <p:nvPicPr>
          <p:cNvPr id="6" name="Picture 17" descr="mtvsz_hivatalos3">
            <a:extLst>
              <a:ext uri="{FF2B5EF4-FFF2-40B4-BE49-F238E27FC236}">
                <a16:creationId xmlns:a16="http://schemas.microsoft.com/office/drawing/2014/main" xmlns="" id="{144F39C4-BAB2-78A7-398E-963F817E29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67" y="147632"/>
            <a:ext cx="2313143" cy="76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691680" y="218483"/>
            <a:ext cx="6407918" cy="1268760"/>
          </a:xfrm>
        </p:spPr>
        <p:txBody>
          <a:bodyPr/>
          <a:lstStyle/>
          <a:p>
            <a:pPr eaLnBrk="1" hangingPunct="1"/>
            <a:r>
              <a:rPr lang="hu-HU" sz="3500" b="1" dirty="0">
                <a:solidFill>
                  <a:srgbClr val="006600"/>
                </a:solidFill>
                <a:latin typeface="Arial Narrow" panose="020B0606020202030204" pitchFamily="34" charset="0"/>
              </a:rPr>
              <a:t>B</a:t>
            </a:r>
            <a:r>
              <a:rPr lang="hu-HU" sz="3500" b="1" dirty="0">
                <a:solidFill>
                  <a:srgbClr val="006600"/>
                </a:solidFill>
                <a:effectLst/>
                <a:latin typeface="Arial Narrow" panose="020B0606020202030204" pitchFamily="34" charset="0"/>
              </a:rPr>
              <a:t>elterületi csapadékvíz-elvezetési infrastruktúra projekt</a:t>
            </a:r>
            <a:endParaRPr lang="hu-HU" altLang="hu-HU" sz="3500" b="1" dirty="0">
              <a:solidFill>
                <a:srgbClr val="006600"/>
              </a:solidFill>
              <a:latin typeface="Arial Narrow" panose="020B0606020202030204" pitchFamily="34" charset="0"/>
            </a:endParaRP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431191" y="1907745"/>
            <a:ext cx="8281615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 eaLnBrk="1" hangingPunct="1"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hu-HU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Uraiújfalu község önkormányzata a Vas Megyei Önkormányzati Hivatallal együttműködve</a:t>
            </a:r>
          </a:p>
          <a:p>
            <a:pPr marL="342900" indent="-342900" eaLnBrk="1" hangingPunct="1"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Belterületi csapadékvíz-elvezetési infrastruktúra fejlesztése </a:t>
            </a:r>
          </a:p>
          <a:p>
            <a:pPr marL="342900" indent="-342900" eaLnBrk="1" hangingPunct="1"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65 554 520 Ft vissza nem térítendő támogatás</a:t>
            </a:r>
          </a:p>
          <a:p>
            <a:pPr marL="342900" indent="-342900" eaLnBrk="1" hangingPunct="1"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Mindenki tehet olyan lépéseket, amelyek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hozzájárulnak a károk mérsékléséhez</a:t>
            </a:r>
          </a:p>
          <a:p>
            <a:pPr marL="342900" indent="-342900" eaLnBrk="1" hangingPunct="1">
              <a:spcBef>
                <a:spcPct val="40000"/>
              </a:spcBef>
              <a:buFont typeface="Arial" panose="020B0604020202020204" pitchFamily="34" charset="0"/>
              <a:buChar char="•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TOP-2.1.3-16-VS1-2021-00033</a:t>
            </a: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Kép 1">
            <a:extLst>
              <a:ext uri="{FF2B5EF4-FFF2-40B4-BE49-F238E27FC236}">
                <a16:creationId xmlns:a16="http://schemas.microsoft.com/office/drawing/2014/main" xmlns="" id="{2C36C218-F5F0-39EF-D1F4-9864887CA8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036" y="4385564"/>
            <a:ext cx="3718964" cy="2570732"/>
          </a:xfrm>
          <a:prstGeom prst="rect">
            <a:avLst/>
          </a:prstGeom>
        </p:spPr>
      </p:pic>
      <p:pic>
        <p:nvPicPr>
          <p:cNvPr id="4" name="Kép 3" descr="A képen madár, csirke, címerpajzs, clipart látható&#10;&#10;Automatikusan generált leírás">
            <a:extLst>
              <a:ext uri="{FF2B5EF4-FFF2-40B4-BE49-F238E27FC236}">
                <a16:creationId xmlns:a16="http://schemas.microsoft.com/office/drawing/2014/main" xmlns="" id="{1C06240B-87C8-3F19-4DDD-14EE2E175F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91" y="400962"/>
            <a:ext cx="795810" cy="108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46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529421" y="95730"/>
            <a:ext cx="8085157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Mi is tehetünk az éghajlatváltozás okai ellen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323528" y="1268760"/>
            <a:ext cx="8703185" cy="3753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0">
              <a:lnSpc>
                <a:spcPct val="107000"/>
              </a:lnSpc>
              <a:spcBef>
                <a:spcPts val="1800"/>
              </a:spcBef>
            </a:pPr>
            <a:r>
              <a:rPr lang="hu-HU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Kevesebb földgázt, kőolajat, szenet kell használni:</a:t>
            </a:r>
          </a:p>
          <a:p>
            <a:pPr marL="72000" lvl="0" indent="-342900">
              <a:lnSpc>
                <a:spcPct val="107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Szigeteljük házainkat, hogy kevesebb fűtőanyagra legyen szükség!</a:t>
            </a:r>
          </a:p>
          <a:p>
            <a:pPr marL="72000" lvl="0" indent="-342900">
              <a:lnSpc>
                <a:spcPct val="107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Intézzük úgy ügyeinket, hogy kevesebbet kelljen közlekedni!</a:t>
            </a:r>
          </a:p>
          <a:p>
            <a:pPr marL="72000" lvl="0" indent="-342900">
              <a:lnSpc>
                <a:spcPct val="107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Energiatakarékos háztartási gépeket vásároljunk!</a:t>
            </a:r>
          </a:p>
          <a:p>
            <a:pPr marL="72000" lvl="0" indent="-342900">
              <a:lnSpc>
                <a:spcPct val="107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Helyben termelt élelmiszereket vásároljunk, vagy mi termeljük meg élelmünk egyrészét!</a:t>
            </a: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Kép 1">
            <a:extLst>
              <a:ext uri="{FF2B5EF4-FFF2-40B4-BE49-F238E27FC236}">
                <a16:creationId xmlns:a16="http://schemas.microsoft.com/office/drawing/2014/main" xmlns="" id="{7D54529F-9E0A-81E0-63BE-8B9EB15A0B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293" y="4407613"/>
            <a:ext cx="3565707" cy="246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03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261303" y="43367"/>
            <a:ext cx="8363406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Az éghajlatváltozás hatása napjainkban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261303" y="1158382"/>
            <a:ext cx="8621394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720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alt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Aszályos időszakos szaporodása – elmúlt száz évben – 100 mm csökkenés a megyében</a:t>
            </a:r>
          </a:p>
          <a:p>
            <a:pPr marL="720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alt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Rövid idő alatt lezúduló csapadék – villámárvizek</a:t>
            </a:r>
          </a:p>
          <a:p>
            <a:pPr marL="72000" indent="-342900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hu-HU" altLang="hu-H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Szélviharok</a:t>
            </a:r>
            <a:endParaRPr lang="hu-HU" altLang="hu-H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Kép 5">
            <a:extLst>
              <a:ext uri="{FF2B5EF4-FFF2-40B4-BE49-F238E27FC236}">
                <a16:creationId xmlns:a16="http://schemas.microsoft.com/office/drawing/2014/main" xmlns="" id="{D6EB60C3-90DB-7351-336E-4AFA55B33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026" y="2782998"/>
            <a:ext cx="4654441" cy="2031325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xmlns="" id="{593441DF-6620-8A07-55D8-1A00EA79C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2881"/>
            <a:ext cx="4870529" cy="2545119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xmlns="" id="{C0AC26E3-4BE3-C0BF-06B6-E26781A068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293" y="4469258"/>
            <a:ext cx="3565707" cy="2464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95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481205" y="160470"/>
            <a:ext cx="8131186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Mezőgazdaság, külterület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142619" y="1483781"/>
            <a:ext cx="6697918" cy="2704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lvl="0" indent="-342900">
              <a:lnSpc>
                <a:spcPct val="107000"/>
              </a:lnSpc>
              <a:spcBef>
                <a:spcPts val="18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Telepítsünk mezővédő erdő vagy cserjesávot</a:t>
            </a:r>
          </a:p>
          <a:p>
            <a:pPr marL="342900" lvl="0" indent="-342900">
              <a:lnSpc>
                <a:spcPct val="107000"/>
              </a:lnSpc>
              <a:spcBef>
                <a:spcPts val="18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 hagyjuk fedetlenül a szántóföldet</a:t>
            </a:r>
          </a:p>
          <a:p>
            <a:pPr marL="342900" lvl="0" indent="-342900">
              <a:lnSpc>
                <a:spcPct val="107000"/>
              </a:lnSpc>
              <a:spcBef>
                <a:spcPts val="18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Alakítsunk ki gyepes beszivárogtató teknőt</a:t>
            </a:r>
          </a:p>
          <a:p>
            <a:pPr marL="342900" lvl="0" indent="-342900">
              <a:lnSpc>
                <a:spcPct val="107000"/>
              </a:lnSpc>
              <a:spcBef>
                <a:spcPts val="18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Dombos vidékeken alakítsunk ki sáncokat</a:t>
            </a:r>
            <a:endParaRPr lang="hu-HU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2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Kép 6">
            <a:extLst>
              <a:ext uri="{FF2B5EF4-FFF2-40B4-BE49-F238E27FC236}">
                <a16:creationId xmlns:a16="http://schemas.microsoft.com/office/drawing/2014/main" xmlns="" id="{757BBE62-CBF4-AFE5-97E6-8A00679B9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42417"/>
            <a:ext cx="4691706" cy="2704074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xmlns="" id="{8012253A-5EE4-630C-E35E-02ED76EA60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627" y="4293097"/>
            <a:ext cx="3731374" cy="257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01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213205" y="24342"/>
            <a:ext cx="8400341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A kertben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250568" y="1529408"/>
            <a:ext cx="8822698" cy="250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Alakítsunk ki kerti tavat, </a:t>
            </a:r>
            <a:r>
              <a:rPr lang="hu-HU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tókát</a:t>
            </a:r>
            <a:endParaRPr lang="hu-HU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Alkalmazzuk a </a:t>
            </a:r>
            <a:r>
              <a:rPr lang="hu-HU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mulcsolást</a:t>
            </a: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kertünkben</a:t>
            </a:r>
          </a:p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Használjuk a </a:t>
            </a: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mélymulcsos kertművelést</a:t>
            </a:r>
          </a:p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Óvjuk a talajvizek tisztaságát - akadályozzuk meg a mérgek, oldószerek, olajok talajvízbe jutását</a:t>
            </a:r>
            <a:endParaRPr lang="hu-HU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Kép 2">
            <a:extLst>
              <a:ext uri="{FF2B5EF4-FFF2-40B4-BE49-F238E27FC236}">
                <a16:creationId xmlns:a16="http://schemas.microsoft.com/office/drawing/2014/main" xmlns="" id="{9BD6376D-DC70-D00A-5E1F-65D4C24FC7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" y="4369078"/>
            <a:ext cx="4907114" cy="2488922"/>
          </a:xfrm>
          <a:prstGeom prst="rect">
            <a:avLst/>
          </a:prstGeom>
        </p:spPr>
      </p:pic>
      <p:pic>
        <p:nvPicPr>
          <p:cNvPr id="2" name="Kép 1">
            <a:extLst>
              <a:ext uri="{FF2B5EF4-FFF2-40B4-BE49-F238E27FC236}">
                <a16:creationId xmlns:a16="http://schemas.microsoft.com/office/drawing/2014/main" xmlns="" id="{9CA1C8DB-8C97-6FDB-14BD-4699982D25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759" y="4233741"/>
            <a:ext cx="3817241" cy="263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44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89100" y="109652"/>
            <a:ext cx="8415150" cy="989697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A ház körül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189100" y="1089089"/>
            <a:ext cx="8668112" cy="43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Tisztítsuk rendszeresen az ereszt, alkalmazzunk lombfogót 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Kerüljük a burkolt felületek kialakítását, alkalmazzunk vízátereszű burkolatokat, füves területeket udvarunkon. 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Védjük az épület alapozását szivárgó beépítésével. 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Gondoskodjunk a vízelvezető árok tisztán tartásáról! 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A füves árkokat rendszeresen kaszáljuk, az eltömődéseket szüntessük meg, különösen a hidak, átereszek esetén.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Használjunk hófogót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2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Kép 2">
            <a:extLst>
              <a:ext uri="{FF2B5EF4-FFF2-40B4-BE49-F238E27FC236}">
                <a16:creationId xmlns:a16="http://schemas.microsoft.com/office/drawing/2014/main" xmlns="" id="{158BCE2F-35BD-5EAB-D9E0-3A17F7BBD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69" y="5064000"/>
            <a:ext cx="5502032" cy="1794000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xmlns="" id="{EFA288BD-9AAA-4D79-46CD-75B8141862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93096"/>
            <a:ext cx="3707904" cy="256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651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224368" y="260648"/>
            <a:ext cx="6407918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Esővízgyűjtés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224368" y="1631007"/>
            <a:ext cx="5643776" cy="4169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Gyűjtsük az esővizet. 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Könnyen és olcsón megoldható a csapadék gyűjtése az ereszcsatorna alá helyezett tartály segítségével. 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Használjuk széleskörűen az esővizet. 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Kialakíthatjuk úgy a házi vízrend-szerünket, hogy az összegyűjtött esővizet a locsolás mellett más célokra is használjuk, mint például mosás, WC öblítés. </a:t>
            </a: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Kép 3" descr="A képen beltéri látható&#10;&#10;Automatikusan generált leírás">
            <a:extLst>
              <a:ext uri="{FF2B5EF4-FFF2-40B4-BE49-F238E27FC236}">
                <a16:creationId xmlns:a16="http://schemas.microsoft.com/office/drawing/2014/main" xmlns="" id="{AD7E1FB5-03B4-7605-D0CB-1A19E57765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15" y="168910"/>
            <a:ext cx="3458264" cy="4253706"/>
          </a:xfrm>
          <a:prstGeom prst="rect">
            <a:avLst/>
          </a:prstGeom>
        </p:spPr>
      </p:pic>
      <p:pic>
        <p:nvPicPr>
          <p:cNvPr id="2" name="Kép 1">
            <a:extLst>
              <a:ext uri="{FF2B5EF4-FFF2-40B4-BE49-F238E27FC236}">
                <a16:creationId xmlns:a16="http://schemas.microsoft.com/office/drawing/2014/main" xmlns="" id="{9F67FFCE-2008-E881-2C7F-9F3D23304C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94914"/>
            <a:ext cx="3707904" cy="256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8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115616" y="35602"/>
            <a:ext cx="6407918" cy="1268760"/>
          </a:xfrm>
        </p:spPr>
        <p:txBody>
          <a:bodyPr/>
          <a:lstStyle/>
          <a:p>
            <a:pPr eaLnBrk="1" hangingPunct="1"/>
            <a:r>
              <a:rPr lang="hu-HU" altLang="hu-HU" sz="3500" b="1" dirty="0">
                <a:solidFill>
                  <a:srgbClr val="006600"/>
                </a:solidFill>
                <a:latin typeface="Arial Narrow" pitchFamily="34" charset="0"/>
              </a:rPr>
              <a:t>Víztakarékosság</a:t>
            </a:r>
          </a:p>
        </p:txBody>
      </p:sp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sp>
        <p:nvSpPr>
          <p:cNvPr id="3077" name="Text Box 12"/>
          <p:cNvSpPr txBox="1">
            <a:spLocks noChangeArrowheads="1"/>
          </p:cNvSpPr>
          <p:nvPr/>
        </p:nvSpPr>
        <p:spPr bwMode="auto">
          <a:xfrm>
            <a:off x="256610" y="1304362"/>
            <a:ext cx="8596105" cy="368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Bánjunk a vezetékes vízzel takarékosan. Ne folyassuk mosogatáskor, mosáskor feleslegesen a csapot, tisztálkodáskor inkább a zuhanyozást válasszuk a kádfürdő helyett.</a:t>
            </a:r>
          </a:p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Óvjuk a települési szennyvíz rendszert. 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Ne öntsünk veszélyes anyagokat a szennyvíz csatornába.</a:t>
            </a:r>
          </a:p>
          <a:p>
            <a:pPr marL="342900" lvl="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Ne kössük rá az ereszcsatornát a szennyvízhálózatra</a:t>
            </a:r>
          </a:p>
          <a:p>
            <a:pPr marL="342900" indent="-342900">
              <a:lnSpc>
                <a:spcPct val="107000"/>
              </a:lnSpc>
              <a:spcBef>
                <a:spcPts val="1200"/>
              </a:spcBef>
              <a:buFont typeface="Calibri" panose="020F0502020204030204" pitchFamily="34" charset="0"/>
              <a:buChar char="-"/>
            </a:pP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Kép 2">
            <a:extLst>
              <a:ext uri="{FF2B5EF4-FFF2-40B4-BE49-F238E27FC236}">
                <a16:creationId xmlns:a16="http://schemas.microsoft.com/office/drawing/2014/main" xmlns="" id="{9357319A-EA5A-31F1-C418-F716ED7D2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6" y="4623932"/>
            <a:ext cx="4535237" cy="2222489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xmlns="" id="{7744F372-853A-84F7-D093-936D633E42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93096"/>
            <a:ext cx="3707904" cy="256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16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Kép 6">
            <a:extLst>
              <a:ext uri="{FF2B5EF4-FFF2-40B4-BE49-F238E27FC236}">
                <a16:creationId xmlns:a16="http://schemas.microsoft.com/office/drawing/2014/main" xmlns="" id="{08B5ED04-9BE3-8ED2-83F2-C936574B8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9800"/>
            <a:ext cx="9144000" cy="642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63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11"/>
          <p:cNvSpPr txBox="1">
            <a:spLocks noChangeArrowheads="1"/>
          </p:cNvSpPr>
          <p:nvPr/>
        </p:nvSpPr>
        <p:spPr bwMode="auto">
          <a:xfrm>
            <a:off x="5076825" y="1989138"/>
            <a:ext cx="3527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hu-HU" altLang="hu-HU"/>
          </a:p>
        </p:txBody>
      </p:sp>
      <p:cxnSp>
        <p:nvCxnSpPr>
          <p:cNvPr id="5" name="Egyenes összekötő 4">
            <a:extLst>
              <a:ext uri="{FF2B5EF4-FFF2-40B4-BE49-F238E27FC236}">
                <a16:creationId xmlns:a16="http://schemas.microsoft.com/office/drawing/2014/main" xmlns="" id="{12121653-3ABD-4FC7-A02A-85D5E78DBD16}"/>
              </a:ext>
            </a:extLst>
          </p:cNvPr>
          <p:cNvCxnSpPr/>
          <p:nvPr/>
        </p:nvCxnSpPr>
        <p:spPr>
          <a:xfrm flipH="1" flipV="1">
            <a:off x="5554133" y="1684867"/>
            <a:ext cx="25979" cy="486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Kép 5">
            <a:extLst>
              <a:ext uri="{FF2B5EF4-FFF2-40B4-BE49-F238E27FC236}">
                <a16:creationId xmlns:a16="http://schemas.microsoft.com/office/drawing/2014/main" xmlns="" id="{5CB01685-A0C0-50E3-7D36-A02261AC7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08" y="260648"/>
            <a:ext cx="9210869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7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1259632" y="2643939"/>
            <a:ext cx="7467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hu-HU" altLang="hu-HU" sz="3600" b="1" i="1" dirty="0">
                <a:latin typeface="Arial" pitchFamily="34" charset="0"/>
                <a:cs typeface="Times New Roman" pitchFamily="18" charset="0"/>
              </a:rPr>
              <a:t>Köszönöm a figyelmet!</a:t>
            </a:r>
            <a:endParaRPr lang="hu-HU" altLang="hu-HU" sz="3600" dirty="0">
              <a:latin typeface="Arial" pitchFamily="34" charset="0"/>
              <a:cs typeface="Times New Roman" pitchFamily="18" charset="0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xmlns="" id="{533A40DA-3EA2-4D95-BCC7-03946BEDDD2D}"/>
              </a:ext>
            </a:extLst>
          </p:cNvPr>
          <p:cNvSpPr txBox="1"/>
          <p:nvPr/>
        </p:nvSpPr>
        <p:spPr>
          <a:xfrm>
            <a:off x="323528" y="3238899"/>
            <a:ext cx="8209284" cy="1200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3500" b="1" dirty="0">
                <a:solidFill>
                  <a:srgbClr val="006600"/>
                </a:solidFill>
                <a:latin typeface="Arial Narrow" pitchFamily="34" charset="0"/>
                <a:ea typeface="+mj-ea"/>
                <a:cs typeface="+mj-cs"/>
                <a:hlinkClick r:id="rId3"/>
              </a:rPr>
              <a:t/>
            </a:r>
            <a:br>
              <a:rPr lang="hu-HU" sz="3500" b="1" dirty="0">
                <a:solidFill>
                  <a:srgbClr val="006600"/>
                </a:solidFill>
                <a:latin typeface="Arial Narrow" pitchFamily="34" charset="0"/>
                <a:ea typeface="+mj-ea"/>
                <a:cs typeface="+mj-cs"/>
                <a:hlinkClick r:id="rId3"/>
              </a:rPr>
            </a:br>
            <a:r>
              <a:rPr lang="hu-HU" sz="3500" b="1" dirty="0">
                <a:solidFill>
                  <a:srgbClr val="006600"/>
                </a:solidFill>
                <a:latin typeface="Arial Narrow" pitchFamily="34" charset="0"/>
                <a:ea typeface="+mj-ea"/>
                <a:cs typeface="+mj-cs"/>
                <a:hlinkClick r:id="rId3"/>
              </a:rPr>
              <a:t>ifarkas@mtvsz.hu</a:t>
            </a:r>
            <a:r>
              <a:rPr lang="hu-HU" sz="3500" b="1" dirty="0">
                <a:solidFill>
                  <a:srgbClr val="006600"/>
                </a:solidFill>
                <a:latin typeface="Arial Narrow" pitchFamily="34" charset="0"/>
                <a:ea typeface="+mj-ea"/>
                <a:cs typeface="+mj-cs"/>
              </a:rPr>
              <a:t> </a:t>
            </a:r>
          </a:p>
        </p:txBody>
      </p:sp>
      <p:pic>
        <p:nvPicPr>
          <p:cNvPr id="2" name="Picture 17" descr="mtvsz_hivatalos3">
            <a:extLst>
              <a:ext uri="{FF2B5EF4-FFF2-40B4-BE49-F238E27FC236}">
                <a16:creationId xmlns:a16="http://schemas.microsoft.com/office/drawing/2014/main" xmlns="" id="{003F8A40-00E7-99D7-7E00-50A71E771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67" y="106536"/>
            <a:ext cx="1964370" cy="64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xmlns="" id="{C62B9B94-D648-4DE4-5C44-86B8EE6ADDF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294914"/>
            <a:ext cx="3707904" cy="256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77118"/>
      </p:ext>
    </p:extLst>
  </p:cSld>
  <p:clrMapOvr>
    <a:masterClrMapping/>
  </p:clrMapOvr>
</p:sld>
</file>

<file path=ppt/theme/theme1.xml><?xml version="1.0" encoding="utf-8"?>
<a:theme xmlns:a="http://schemas.openxmlformats.org/drawingml/2006/main" name="pres-mtvsz">
  <a:themeElements>
    <a:clrScheme name="pres-mtvsz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CC"/>
      </a:hlink>
      <a:folHlink>
        <a:srgbClr val="B2B2B2"/>
      </a:folHlink>
    </a:clrScheme>
    <a:fontScheme name="pres-mtvsz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-mtvsz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-mtvsz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-mtvsz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12697</TotalTime>
  <Words>265</Words>
  <Application>Microsoft Office PowerPoint</Application>
  <PresentationFormat>Diavetítés a képernyőre (4:3 oldalarány)</PresentationFormat>
  <Paragraphs>57</Paragraphs>
  <Slides>12</Slides>
  <Notes>12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12</vt:i4>
      </vt:variant>
    </vt:vector>
  </HeadingPairs>
  <TitlesOfParts>
    <vt:vector size="13" baseType="lpstr">
      <vt:lpstr>pres-mtvsz</vt:lpstr>
      <vt:lpstr>PowerPoint bemutató</vt:lpstr>
      <vt:lpstr>Belterületi csapadékvíz-elvezetési infrastruktúra projekt</vt:lpstr>
      <vt:lpstr>Mi is tehetünk az éghajlatváltozás okai ellen</vt:lpstr>
      <vt:lpstr>Az éghajlatváltozás hatása napjainkban</vt:lpstr>
      <vt:lpstr>Mezőgazdaság, külterület</vt:lpstr>
      <vt:lpstr>A kertben</vt:lpstr>
      <vt:lpstr>A ház körül</vt:lpstr>
      <vt:lpstr>Esővízgyűjtés</vt:lpstr>
      <vt:lpstr>Víztakarékosság</vt:lpstr>
      <vt:lpstr>PowerPoint bemutató</vt:lpstr>
      <vt:lpstr>PowerPoint bemutató</vt:lpstr>
      <vt:lpstr>PowerPoint bemutató</vt:lpstr>
    </vt:vector>
  </TitlesOfParts>
  <Company>MTVSz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Partnership principle: NGO involvement in Steering and Monitoring Committees</dc:title>
  <dc:creator>Dönsz Teodóra</dc:creator>
  <cp:lastModifiedBy>Admin</cp:lastModifiedBy>
  <cp:revision>307</cp:revision>
  <cp:lastPrinted>2017-04-27T08:39:07Z</cp:lastPrinted>
  <dcterms:created xsi:type="dcterms:W3CDTF">2004-02-24T09:32:57Z</dcterms:created>
  <dcterms:modified xsi:type="dcterms:W3CDTF">2023-06-14T09:49:56Z</dcterms:modified>
</cp:coreProperties>
</file>